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DBFB25A-2CE5-41F5-A183-1EEDA978777A}">
  <a:tblStyle styleId="{ADBFB25A-2CE5-41F5-A183-1EEDA978777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ac6fd175f_0_2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ac6fd175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4MAgeyTq2MXxaX-Q4x72VG6B2OmkIBWxCPqhNb-r8e0/edit?usp=sharing" TargetMode="External"/><Relationship Id="rId6" Type="http://schemas.openxmlformats.org/officeDocument/2006/relationships/hyperlink" Target="https://docs.google.com/presentation/d/1KDbBxShsOQISlMSWa403C7g_G5j59IIdU8tLVhoyKCs/edit?usp=sharing" TargetMode="External"/><Relationship Id="rId7" Type="http://schemas.openxmlformats.org/officeDocument/2006/relationships/hyperlink" Target="https://docs.google.com/presentation/d/1LfMAnaDMBrh68DClCX_YGcqWY5YLJYwOKVICdgD9wXs/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PHM-tjuRqs6DZnFD3CZUcH3ENQEvdiPNMoUXqGdsCxs/edit?usp=sharing" TargetMode="External"/><Relationship Id="rId6" Type="http://schemas.openxmlformats.org/officeDocument/2006/relationships/hyperlink" Target="https://docs.google.com/presentation/d/1GhIZ9O5xiVxiCEY5GnDPvxdWES0rhbLWH3ZQHRkLT6k/edit?usp=shar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8MKUXIgcH-r1qqK8yPyHUs_cCoXlVD0nOFiVrXQRL0w/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{ADBFB25A-2CE5-41F5-A183-1EEDA978777A}</a:tableStyleId>
              </a:tblPr>
              <a:tblGrid>
                <a:gridCol w="1633350"/>
                <a:gridCol w="4045800"/>
                <a:gridCol w="3669725"/>
              </a:tblGrid>
              <a:tr h="3019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 Timelines and Narratives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1975">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How do personal narratives help us tell our story and understand history?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0375">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N/A</a:t>
                      </a:r>
                      <a:r>
                        <a:rPr lang="en" sz="1200">
                          <a:latin typeface="Inter"/>
                          <a:ea typeface="Inter"/>
                          <a:cs typeface="Inter"/>
                          <a:sym typeface="Inter"/>
                        </a:rPr>
                        <a:t> (Introduction)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037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0375">
                <a:tc>
                  <a:txBody>
                    <a:bodyPr/>
                    <a:lstStyle/>
                    <a:p>
                      <a:pPr indent="0" lvl="0" marL="0" rtl="0" algn="l">
                        <a:spcBef>
                          <a:spcPts val="0"/>
                        </a:spcBef>
                        <a:spcAft>
                          <a:spcPts val="0"/>
                        </a:spcAft>
                        <a:buNone/>
                      </a:pPr>
                      <a:r>
                        <a:rPr b="1" lang="en" sz="1200">
                          <a:latin typeface="Inter"/>
                          <a:ea typeface="Inter"/>
                          <a:cs typeface="Inter"/>
                          <a:sym typeface="Inter"/>
                        </a:rPr>
                        <a:t>STUDENT 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8922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Begin with a welcome to students and demonstrate the </a:t>
                      </a:r>
                      <a:r>
                        <a:rPr lang="en" sz="1200" u="sng">
                          <a:solidFill>
                            <a:schemeClr val="hlink"/>
                          </a:solidFill>
                          <a:latin typeface="Inter"/>
                          <a:ea typeface="Inter"/>
                          <a:cs typeface="Inter"/>
                          <a:sym typeface="Inter"/>
                          <a:hlinkClick r:id="rId7"/>
                        </a:rPr>
                        <a:t>“Do First”</a:t>
                      </a:r>
                      <a:r>
                        <a:rPr lang="en" sz="1200">
                          <a:solidFill>
                            <a:schemeClr val="dk1"/>
                          </a:solidFill>
                          <a:latin typeface="Inter"/>
                          <a:ea typeface="Inter"/>
                          <a:cs typeface="Inter"/>
                          <a:sym typeface="Inter"/>
                        </a:rPr>
                        <a:t> routine for students. For teachers with a traditional 60-minute class period, this lesson will be broken in to 2 days. Use one "Do First" each day. For teachers with a block schedule, this lesson will be completed in one class period. Use only one of the options below for the "Do First" routine. If teachers plan to alternate between options throughout the school year, both options should be tried out at some point during the first week as you focus on routines and expectations.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1- Frayer Model Vocabulary: Introduction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a:t>
                      </a:r>
                      <a:r>
                        <a:rPr lang="en" sz="1200">
                          <a:solidFill>
                            <a:schemeClr val="dk1"/>
                          </a:solidFill>
                          <a:latin typeface="Inter"/>
                          <a:ea typeface="Inter"/>
                          <a:cs typeface="Inter"/>
                          <a:sym typeface="Inter"/>
                        </a:rPr>
                        <a:t> Write a Tweet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0092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Welcome students into classroom</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seating chart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Introduce “Do First” routine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Find seat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Complete “Do First” independently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t>
            </a:r>
            <a:r>
              <a:rPr lang="en" sz="1800">
                <a:latin typeface="Plus Jakarta Sans Medium"/>
                <a:ea typeface="Plus Jakarta Sans Medium"/>
                <a:cs typeface="Plus Jakarta Sans Medium"/>
                <a:sym typeface="Plus Jakarta Sans Medium"/>
              </a:rPr>
              <a:t>World History II</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9</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582125"/>
          <a:ext cx="3000000" cy="3000000"/>
        </p:xfrm>
        <a:graphic>
          <a:graphicData uri="http://schemas.openxmlformats.org/drawingml/2006/table">
            <a:tbl>
              <a:tblPr>
                <a:noFill/>
                <a:tableStyleId>{ADBFB25A-2CE5-41F5-A183-1EEDA978777A}</a:tableStyleId>
              </a:tblPr>
              <a:tblGrid>
                <a:gridCol w="1611200"/>
                <a:gridCol w="4067950"/>
                <a:gridCol w="3669725"/>
              </a:tblGrid>
              <a:tr h="3829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 Timelines and Narratives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13975">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 first days of school often include many components (technology procedures and access, textbook checkout, syllabus, etc.) Take some time on this first day for your students to get to know you and the expectations for your classroom.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 this lesson, teachers should first introduce Unit 0 to students and provide an overview of a timeline using the </a:t>
                      </a:r>
                      <a:r>
                        <a:rPr lang="en" sz="1200" u="sng">
                          <a:solidFill>
                            <a:schemeClr val="hlink"/>
                          </a:solidFill>
                          <a:latin typeface="Inter"/>
                          <a:ea typeface="Inter"/>
                          <a:cs typeface="Inter"/>
                          <a:sym typeface="Inter"/>
                          <a:hlinkClick r:id="rId5"/>
                        </a:rPr>
                        <a:t>Introduction to World History II Presentation.</a:t>
                      </a:r>
                      <a:r>
                        <a:rPr lang="en" sz="1200">
                          <a:solidFill>
                            <a:schemeClr val="dk1"/>
                          </a:solidFill>
                          <a:latin typeface="Inter"/>
                          <a:ea typeface="Inter"/>
                          <a:cs typeface="Inter"/>
                          <a:sym typeface="Inter"/>
                        </a:rPr>
                        <a:t> Students will learn how timelines are organized and will create their own in the </a:t>
                      </a:r>
                      <a:r>
                        <a:rPr lang="en" sz="1200" u="sng">
                          <a:solidFill>
                            <a:schemeClr val="accent5"/>
                          </a:solidFill>
                          <a:latin typeface="Inter"/>
                          <a:ea typeface="Inter"/>
                          <a:cs typeface="Inter"/>
                          <a:sym typeface="Inter"/>
                          <a:hlinkClick r:id="rId6">
                            <a:extLst>
                              <a:ext uri="{A12FA001-AC4F-418D-AE19-62706E023703}">
                                <ahyp:hlinkClr val="tx"/>
                              </a:ext>
                            </a:extLst>
                          </a:hlinkClick>
                        </a:rPr>
                        <a:t>Timeline &amp; Narratives Handout</a:t>
                      </a:r>
                      <a:r>
                        <a:rPr lang="en" sz="1200">
                          <a:solidFill>
                            <a:schemeClr val="dk1"/>
                          </a:solidFill>
                          <a:latin typeface="Inter"/>
                          <a:ea typeface="Inter"/>
                          <a:cs typeface="Inter"/>
                          <a:sym typeface="Inter"/>
                        </a:rPr>
                        <a:t>. </a:t>
                      </a:r>
                      <a:r>
                        <a:rPr lang="en" sz="1200">
                          <a:latin typeface="Inter"/>
                          <a:ea typeface="Inter"/>
                          <a:cs typeface="Inter"/>
                          <a:sym typeface="Inter"/>
                        </a:rPr>
                        <a:t>For each event, they need to include the year and a 2-3 sentence explanation of the event and why it is important to the story of their life. </a:t>
                      </a:r>
                      <a:r>
                        <a:rPr lang="en" sz="1200">
                          <a:solidFill>
                            <a:schemeClr val="dk1"/>
                          </a:solidFill>
                          <a:latin typeface="Inter"/>
                          <a:ea typeface="Inter"/>
                          <a:cs typeface="Inter"/>
                          <a:sym typeface="Inter"/>
                        </a:rPr>
                        <a:t>Teachers can create their own timeline to show students an example of how the timeline should look before they complete one on their own.</a:t>
                      </a:r>
                      <a:r>
                        <a:rPr lang="en" sz="1200">
                          <a:latin typeface="Inter"/>
                          <a:ea typeface="Inter"/>
                          <a:cs typeface="Inter"/>
                          <a:sym typeface="Inter"/>
                        </a:rPr>
                        <a:t>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664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Explain necessary classroom policies, procedures, and expectations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Introduce Unit 0 and an overview of timelines using the presentation</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Introduce </a:t>
                      </a:r>
                      <a:r>
                        <a:rPr lang="en" sz="1200">
                          <a:latin typeface="Inter"/>
                          <a:ea typeface="Inter"/>
                          <a:cs typeface="Inter"/>
                          <a:sym typeface="Inter"/>
                        </a:rPr>
                        <a:t>page 1 (“Your Timeline”) of the handout and provide student directions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Showcase your timeline as a model for students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Instruct students to share their timeline with a partner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Review the teacher’s model timeline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Create a personal timeline on page 1 of the Timeline &amp; Narratives Handou</a:t>
                      </a:r>
                      <a:r>
                        <a:rPr lang="en" sz="1200">
                          <a:latin typeface="Inter"/>
                          <a:ea typeface="Inter"/>
                          <a:cs typeface="Inter"/>
                          <a:sym typeface="Inter"/>
                        </a:rPr>
                        <a:t>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timeline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t>
            </a:r>
            <a:r>
              <a:rPr lang="en" sz="1800">
                <a:latin typeface="Plus Jakarta Sans Medium"/>
                <a:ea typeface="Plus Jakarta Sans Medium"/>
                <a:cs typeface="Plus Jakarta Sans Medium"/>
                <a:sym typeface="Plus Jakarta Sans Medium"/>
              </a:rPr>
              <a:t>World History II</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9</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{ADBFB25A-2CE5-41F5-A183-1EEDA978777A}</a:tableStyleId>
              </a:tblPr>
              <a:tblGrid>
                <a:gridCol w="1673200"/>
                <a:gridCol w="4057350"/>
                <a:gridCol w="3702950"/>
              </a:tblGrid>
              <a:tr h="3571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 Timelines and Narratives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4415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Introduce pages 2-5 of the </a:t>
                      </a:r>
                      <a:r>
                        <a:rPr lang="en" sz="1200">
                          <a:solidFill>
                            <a:schemeClr val="dk1"/>
                          </a:solidFill>
                          <a:latin typeface="Inter"/>
                          <a:ea typeface="Inter"/>
                          <a:cs typeface="Inter"/>
                          <a:sym typeface="Inter"/>
                        </a:rPr>
                        <a:t>Timeline &amp; Narratives Handout </a:t>
                      </a:r>
                      <a:r>
                        <a:rPr lang="en" sz="1200">
                          <a:solidFill>
                            <a:schemeClr val="dk1"/>
                          </a:solidFill>
                          <a:latin typeface="Inter"/>
                          <a:ea typeface="Inter"/>
                          <a:cs typeface="Inter"/>
                          <a:sym typeface="Inter"/>
                        </a:rPr>
                        <a:t>to students. Allow students to read page 2 independently first and then share out what they learned about personal narratives. Next, students will read an excerpt from Michelle Obama’s memoir </a:t>
                      </a:r>
                      <a:r>
                        <a:rPr i="1" lang="en" sz="1200">
                          <a:solidFill>
                            <a:schemeClr val="dk1"/>
                          </a:solidFill>
                          <a:latin typeface="Inter"/>
                          <a:ea typeface="Inter"/>
                          <a:cs typeface="Inter"/>
                          <a:sym typeface="Inter"/>
                        </a:rPr>
                        <a:t>Becoming</a:t>
                      </a:r>
                      <a:r>
                        <a:rPr lang="en" sz="1200">
                          <a:solidFill>
                            <a:schemeClr val="dk1"/>
                          </a:solidFill>
                          <a:latin typeface="Inter"/>
                          <a:ea typeface="Inter"/>
                          <a:cs typeface="Inter"/>
                          <a:sym typeface="Inter"/>
                        </a:rPr>
                        <a:t> to understand her experience when Barack Obama became the first African American president. Then, students will answer the reading comprehension questions that follow.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7360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Introduce page 2 and then have students share what they learned with each other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Introduce pages 3-5 and instruct students to read independently</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to pair up with a partner and answer the questions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Monitor progress and provide support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Review the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Read page 2 and share new learning with a partner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Read pages 3-5 </a:t>
                      </a:r>
                      <a:r>
                        <a:rPr lang="en" sz="1200">
                          <a:solidFill>
                            <a:schemeClr val="dk1"/>
                          </a:solidFill>
                          <a:latin typeface="Inter"/>
                          <a:ea typeface="Inter"/>
                          <a:cs typeface="Inter"/>
                          <a:sym typeface="Inter"/>
                        </a:rPr>
                        <a:t>independently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Pair up with a partner and answer the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questions with the class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7205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latin typeface="Inter"/>
                          <a:ea typeface="Inter"/>
                          <a:cs typeface="Inter"/>
                          <a:sym typeface="Inter"/>
                        </a:rPr>
                        <a:t>Students will now use their timeline to create their own narrative of life events in the </a:t>
                      </a:r>
                      <a:r>
                        <a:rPr lang="en" sz="1200">
                          <a:latin typeface="Inter"/>
                          <a:ea typeface="Inter"/>
                          <a:cs typeface="Inter"/>
                          <a:sym typeface="Inter"/>
                        </a:rPr>
                        <a:t>Timeline &amp; Narratives Handout.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44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write their narrative on pages 6-7</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progress and provide support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a personal narrative on pages 6-7</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588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a:t>
                      </a:r>
                      <a:r>
                        <a:rPr lang="en" sz="1200">
                          <a:latin typeface="Inter"/>
                          <a:ea typeface="Inter"/>
                          <a:cs typeface="Inter"/>
                          <a:sym typeface="Inter"/>
                        </a:rPr>
                        <a:t> in which they reflect on their learnings from the day by creating a drawing. Students will draw a quick sketch of a moment in their life and write a caption explaining what historians could learn from this moment.</a:t>
                      </a:r>
                      <a:endParaRPr b="1"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441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Exit Ticket and explain instructions.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Name </a:t>
                      </a:r>
                      <a:r>
                        <a:rPr lang="en" sz="1200">
                          <a:solidFill>
                            <a:schemeClr val="dk1"/>
                          </a:solidFill>
                          <a:latin typeface="Inter"/>
                          <a:ea typeface="Inter"/>
                          <a:cs typeface="Inter"/>
                          <a:sym typeface="Inter"/>
                        </a:rPr>
                        <a:t>cultural/academic</a:t>
                      </a:r>
                      <a:r>
                        <a:rPr lang="en" sz="1200">
                          <a:solidFill>
                            <a:schemeClr val="dk1"/>
                          </a:solidFill>
                          <a:latin typeface="Inter"/>
                          <a:ea typeface="Inter"/>
                          <a:cs typeface="Inter"/>
                          <a:sym typeface="Inter"/>
                        </a:rPr>
                        <a:t> expectations for submitting Exit Ticket.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a:t>
                      </a:r>
                      <a:r>
                        <a:rPr lang="en" sz="1200">
                          <a:solidFill>
                            <a:schemeClr val="dk1"/>
                          </a:solidFill>
                          <a:latin typeface="Inter"/>
                          <a:ea typeface="Inter"/>
                          <a:cs typeface="Inter"/>
                          <a:sym typeface="Inter"/>
                        </a:rPr>
                        <a: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Exit Ticket.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t>
            </a:r>
            <a:r>
              <a:rPr lang="en" sz="1800">
                <a:latin typeface="Plus Jakarta Sans Medium"/>
                <a:ea typeface="Plus Jakarta Sans Medium"/>
                <a:cs typeface="Plus Jakarta Sans Medium"/>
                <a:sym typeface="Plus Jakarta Sans Medium"/>
              </a:rPr>
              <a:t>World History II</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9</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